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4"/>
  </p:notesMasterIdLst>
  <p:handoutMasterIdLst>
    <p:handoutMasterId r:id="rId15"/>
  </p:handoutMasterIdLst>
  <p:sldIdLst>
    <p:sldId id="259" r:id="rId2"/>
    <p:sldId id="258" r:id="rId3"/>
    <p:sldId id="262" r:id="rId4"/>
    <p:sldId id="261" r:id="rId5"/>
    <p:sldId id="260"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449"/>
  </p:normalViewPr>
  <p:slideViewPr>
    <p:cSldViewPr snapToGrid="0" snapToObjects="1">
      <p:cViewPr varScale="1">
        <p:scale>
          <a:sx n="63" d="100"/>
          <a:sy n="63" d="100"/>
        </p:scale>
        <p:origin x="25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15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7399B3-7F5E-794D-830E-3AB4199CF2A2}" type="datetimeFigureOut">
              <a:rPr lang="en-US" smtClean="0"/>
              <a:t>4/7/2017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D36DF9-425E-7646-87BB-60F1A7113101}" type="slidenum">
              <a:rPr lang="en-US" smtClean="0"/>
              <a:t>‹#›</a:t>
            </a:fld>
            <a:endParaRPr lang="en-US"/>
          </a:p>
        </p:txBody>
      </p:sp>
    </p:spTree>
    <p:extLst>
      <p:ext uri="{BB962C8B-B14F-4D97-AF65-F5344CB8AC3E}">
        <p14:creationId xmlns:p14="http://schemas.microsoft.com/office/powerpoint/2010/main" val="681250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D2FEC-4AEF-F648-A7AF-FA6B8A472655}" type="datetimeFigureOut">
              <a:rPr lang="en-US" smtClean="0"/>
              <a:t>4/7/2017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1B755-B32B-7846-ACF9-D1DD2D8BE980}" type="slidenum">
              <a:rPr lang="en-US" smtClean="0"/>
              <a:t>‹#›</a:t>
            </a:fld>
            <a:endParaRPr lang="en-US"/>
          </a:p>
        </p:txBody>
      </p:sp>
    </p:spTree>
    <p:extLst>
      <p:ext uri="{BB962C8B-B14F-4D97-AF65-F5344CB8AC3E}">
        <p14:creationId xmlns:p14="http://schemas.microsoft.com/office/powerpoint/2010/main" val="15664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1B755-B32B-7846-ACF9-D1DD2D8BE980}" type="slidenum">
              <a:rPr lang="en-US" smtClean="0"/>
              <a:t>1</a:t>
            </a:fld>
            <a:endParaRPr lang="en-US"/>
          </a:p>
        </p:txBody>
      </p:sp>
    </p:spTree>
    <p:extLst>
      <p:ext uri="{BB962C8B-B14F-4D97-AF65-F5344CB8AC3E}">
        <p14:creationId xmlns:p14="http://schemas.microsoft.com/office/powerpoint/2010/main" val="1382446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316"/>
          <a:stretch/>
        </p:blipFill>
        <p:spPr>
          <a:xfrm>
            <a:off x="20" y="10"/>
            <a:ext cx="12191980" cy="685799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 b="68787"/>
          <a:stretch/>
        </p:blipFill>
        <p:spPr>
          <a:xfrm>
            <a:off x="20" y="10"/>
            <a:ext cx="12191980" cy="2150066"/>
          </a:xfrm>
          <a:prstGeom prst="rect">
            <a:avLst/>
          </a:prstGeom>
        </p:spPr>
      </p:pic>
      <p:sp>
        <p:nvSpPr>
          <p:cNvPr id="2" name="Title 1"/>
          <p:cNvSpPr>
            <a:spLocks noGrp="1"/>
          </p:cNvSpPr>
          <p:nvPr>
            <p:ph type="ctrTitle"/>
          </p:nvPr>
        </p:nvSpPr>
        <p:spPr>
          <a:xfrm>
            <a:off x="492211" y="1643491"/>
            <a:ext cx="9144000" cy="1508125"/>
          </a:xfrm>
        </p:spPr>
        <p:txBody>
          <a:bodyPr anchor="b"/>
          <a:lstStyle>
            <a:lvl1pPr algn="ctr">
              <a:defRPr sz="6000">
                <a:latin typeface="+mn-lt"/>
              </a:defRPr>
            </a:lvl1pPr>
          </a:lstStyle>
          <a:p>
            <a:r>
              <a:rPr lang="en-US" dirty="0"/>
              <a:t>Click to edit Master title</a:t>
            </a:r>
          </a:p>
        </p:txBody>
      </p:sp>
      <p:sp>
        <p:nvSpPr>
          <p:cNvPr id="3" name="Subtitle 2"/>
          <p:cNvSpPr>
            <a:spLocks noGrp="1"/>
          </p:cNvSpPr>
          <p:nvPr>
            <p:ph type="subTitle" idx="1"/>
          </p:nvPr>
        </p:nvSpPr>
        <p:spPr>
          <a:xfrm>
            <a:off x="492211" y="3243692"/>
            <a:ext cx="9144000" cy="5004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3F4361-CF34-764D-8126-0DBE05E586D0}" type="datetimeFigureOut">
              <a:rPr lang="en-US" smtClean="0"/>
              <a:t>4/7/2017</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F92EA9E5-384E-D945-8A5A-14EA2CB45A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F4361-CF34-764D-8126-0DBE05E586D0}"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EA9E5-384E-D945-8A5A-14EA2CB45A9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F4361-CF34-764D-8126-0DBE05E586D0}"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EA9E5-384E-D945-8A5A-14EA2CB45A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753762"/>
            <a:ext cx="12191980" cy="7611762"/>
            <a:chOff x="0" y="-753762"/>
            <a:chExt cx="12191980" cy="7611762"/>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08" b="97701"/>
            <a:stretch/>
          </p:blipFill>
          <p:spPr>
            <a:xfrm>
              <a:off x="0" y="-753762"/>
              <a:ext cx="12191980" cy="1898350"/>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4988"/>
            <a:stretch/>
          </p:blipFill>
          <p:spPr>
            <a:xfrm>
              <a:off x="0" y="1027906"/>
              <a:ext cx="12191980" cy="5830094"/>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048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8" name="Group 7"/>
          <p:cNvGrpSpPr/>
          <p:nvPr userDrawn="1"/>
        </p:nvGrpSpPr>
        <p:grpSpPr>
          <a:xfrm>
            <a:off x="0" y="-753762"/>
            <a:ext cx="12191980" cy="7611762"/>
            <a:chOff x="0" y="-753762"/>
            <a:chExt cx="12191980" cy="7611762"/>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08" b="97701"/>
            <a:stretch/>
          </p:blipFill>
          <p:spPr>
            <a:xfrm>
              <a:off x="0" y="-753762"/>
              <a:ext cx="12191980" cy="1898350"/>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4988"/>
            <a:stretch/>
          </p:blipFill>
          <p:spPr>
            <a:xfrm>
              <a:off x="0" y="1027906"/>
              <a:ext cx="12191980" cy="5830094"/>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08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276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p:cNvSpPr>
            <a:spLocks noGrp="1"/>
          </p:cNvSpPr>
          <p:nvPr>
            <p:ph type="title"/>
          </p:nvPr>
        </p:nvSpPr>
        <p:spPr>
          <a:xfrm>
            <a:off x="654908" y="1637271"/>
            <a:ext cx="8334633" cy="1565318"/>
          </a:xfrm>
        </p:spPr>
        <p:txBody>
          <a:bodyPr anchor="b">
            <a:normAutofit/>
          </a:bodyPr>
          <a:lstStyle>
            <a:lvl1pPr>
              <a:defRPr sz="4800" b="1">
                <a:solidFill>
                  <a:srgbClr val="114A8D"/>
                </a:solidFill>
                <a:latin typeface="+mn-lt"/>
              </a:defRPr>
            </a:lvl1pPr>
          </a:lstStyle>
          <a:p>
            <a:r>
              <a:rPr lang="en-US" dirty="0"/>
              <a:t>Click to edit Master title style</a:t>
            </a:r>
          </a:p>
        </p:txBody>
      </p:sp>
      <p:sp>
        <p:nvSpPr>
          <p:cNvPr id="9" name="Subtitle 2"/>
          <p:cNvSpPr>
            <a:spLocks noGrp="1"/>
          </p:cNvSpPr>
          <p:nvPr>
            <p:ph type="subTitle" idx="1"/>
          </p:nvPr>
        </p:nvSpPr>
        <p:spPr>
          <a:xfrm>
            <a:off x="654908" y="3218339"/>
            <a:ext cx="7335795" cy="50040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0" name="Group 9"/>
          <p:cNvGrpSpPr/>
          <p:nvPr userDrawn="1"/>
        </p:nvGrpSpPr>
        <p:grpSpPr>
          <a:xfrm>
            <a:off x="0" y="-753762"/>
            <a:ext cx="12191980" cy="7611762"/>
            <a:chOff x="0" y="-753762"/>
            <a:chExt cx="12191980" cy="7611762"/>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08" b="97701"/>
            <a:stretch/>
          </p:blipFill>
          <p:spPr>
            <a:xfrm>
              <a:off x="0" y="-753762"/>
              <a:ext cx="12191980" cy="1898350"/>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14988"/>
            <a:stretch/>
          </p:blipFill>
          <p:spPr>
            <a:xfrm>
              <a:off x="0" y="1027906"/>
              <a:ext cx="12191980" cy="5830094"/>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753762"/>
            <a:ext cx="12191980" cy="7611762"/>
            <a:chOff x="0" y="-753762"/>
            <a:chExt cx="12191980" cy="7611762"/>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508" b="97701"/>
            <a:stretch/>
          </p:blipFill>
          <p:spPr>
            <a:xfrm>
              <a:off x="0" y="-753762"/>
              <a:ext cx="12191980" cy="1898350"/>
            </a:xfrm>
            <a:prstGeom prst="rect">
              <a:avLst/>
            </a:prstGeom>
          </p:spPr>
        </p:pic>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14988"/>
            <a:stretch/>
          </p:blipFill>
          <p:spPr>
            <a:xfrm>
              <a:off x="0" y="1027906"/>
              <a:ext cx="12191980" cy="5830094"/>
            </a:xfrm>
            <a:prstGeom prst="rect">
              <a:avLst/>
            </a:prstGeom>
          </p:spPr>
        </p:pic>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 name="Group 7"/>
          <p:cNvGrpSpPr/>
          <p:nvPr userDrawn="1"/>
        </p:nvGrpSpPr>
        <p:grpSpPr>
          <a:xfrm>
            <a:off x="0" y="-753762"/>
            <a:ext cx="12191980" cy="7611762"/>
            <a:chOff x="0" y="-753762"/>
            <a:chExt cx="12191980" cy="7611762"/>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14988"/>
            <a:stretch/>
          </p:blipFill>
          <p:spPr>
            <a:xfrm>
              <a:off x="0" y="1027906"/>
              <a:ext cx="12191980" cy="5830094"/>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08" b="97701"/>
            <a:stretch/>
          </p:blipFill>
          <p:spPr>
            <a:xfrm>
              <a:off x="0" y="-753762"/>
              <a:ext cx="12191980" cy="1898350"/>
            </a:xfrm>
            <a:prstGeom prst="rect">
              <a:avLst/>
            </a:prstGeom>
          </p:spPr>
        </p:pic>
      </p:gr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14988"/>
          <a:stretch/>
        </p:blipFill>
        <p:spPr>
          <a:xfrm>
            <a:off x="0" y="1027906"/>
            <a:ext cx="12191980" cy="5830094"/>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08" b="97701"/>
          <a:stretch/>
        </p:blipFill>
        <p:spPr>
          <a:xfrm>
            <a:off x="0" y="-753762"/>
            <a:ext cx="12191980" cy="18983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3F4361-CF34-764D-8126-0DBE05E586D0}"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EA9E5-384E-D945-8A5A-14EA2CB45A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F4361-CF34-764D-8126-0DBE05E586D0}" type="datetimeFigureOut">
              <a:rPr lang="en-US" smtClean="0"/>
              <a:t>4/7/2017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EA9E5-384E-D945-8A5A-14EA2CB45A99}" type="slidenum">
              <a:rPr lang="en-US" smtClean="0"/>
              <a:t>‹#›</a:t>
            </a:fld>
            <a:endParaRPr lang="en-US"/>
          </a:p>
        </p:txBody>
      </p:sp>
    </p:spTree>
    <p:extLst>
      <p:ext uri="{BB962C8B-B14F-4D97-AF65-F5344CB8AC3E}">
        <p14:creationId xmlns:p14="http://schemas.microsoft.com/office/powerpoint/2010/main" val="84510105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altLang="en-US" dirty="0"/>
              <a:t>Congressional Meetings Primer</a:t>
            </a:r>
            <a:endParaRPr lang="en-US" dirty="0"/>
          </a:p>
        </p:txBody>
      </p:sp>
    </p:spTree>
    <p:extLst>
      <p:ext uri="{BB962C8B-B14F-4D97-AF65-F5344CB8AC3E}">
        <p14:creationId xmlns:p14="http://schemas.microsoft.com/office/powerpoint/2010/main" val="1604470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Tips &amp; Tricks</a:t>
            </a:r>
            <a:endParaRPr lang="en-US" dirty="0"/>
          </a:p>
        </p:txBody>
      </p:sp>
      <p:sp>
        <p:nvSpPr>
          <p:cNvPr id="5" name="Content Placeholder 4"/>
          <p:cNvSpPr>
            <a:spLocks noGrp="1"/>
          </p:cNvSpPr>
          <p:nvPr>
            <p:ph sz="half" idx="1"/>
          </p:nvPr>
        </p:nvSpPr>
        <p:spPr>
          <a:xfrm>
            <a:off x="838200" y="1855153"/>
            <a:ext cx="10972800" cy="4351338"/>
          </a:xfrm>
        </p:spPr>
        <p:txBody>
          <a:bodyPr>
            <a:normAutofit/>
          </a:bodyPr>
          <a:lstStyle/>
          <a:p>
            <a:pPr marL="800100" lvl="1" indent="-342900">
              <a:defRPr/>
            </a:pPr>
            <a:r>
              <a:rPr lang="en-US" altLang="en-US" sz="2000" dirty="0">
                <a:latin typeface="Corbel" panose="020B0503020204020204" pitchFamily="34" charset="0"/>
              </a:rPr>
              <a:t>“I don’t know” can be a smart answer. You don’t need to know the answer to every question.</a:t>
            </a:r>
            <a:br>
              <a:rPr lang="en-US" altLang="en-US" sz="2000" dirty="0">
                <a:latin typeface="Corbel" panose="020B0503020204020204" pitchFamily="34" charset="0"/>
              </a:rPr>
            </a:br>
            <a:endParaRPr lang="en-US" altLang="en-US" sz="2000" dirty="0">
              <a:latin typeface="Corbel" panose="020B0503020204020204" pitchFamily="34" charset="0"/>
            </a:endParaRPr>
          </a:p>
          <a:p>
            <a:pPr lvl="1">
              <a:spcBef>
                <a:spcPct val="0"/>
              </a:spcBef>
              <a:defRPr/>
            </a:pPr>
            <a:r>
              <a:rPr lang="en-US" altLang="en-US" sz="2000" dirty="0">
                <a:latin typeface="Corbel" panose="020B0503020204020204" pitchFamily="34" charset="0"/>
              </a:rPr>
              <a:t>Ask for their support.  Unless you directly ask your legislator if they support your position, you may never actually find out what they think and what they intend to do. </a:t>
            </a:r>
          </a:p>
          <a:p>
            <a:pPr lvl="2">
              <a:spcBef>
                <a:spcPct val="0"/>
              </a:spcBef>
              <a:defRPr/>
            </a:pPr>
            <a:r>
              <a:rPr lang="en-US" altLang="en-US" dirty="0">
                <a:latin typeface="Corbel" panose="020B0503020204020204" pitchFamily="34" charset="0"/>
              </a:rPr>
              <a:t>If they support you, thank them.</a:t>
            </a:r>
          </a:p>
          <a:p>
            <a:pPr lvl="2">
              <a:spcBef>
                <a:spcPct val="0"/>
              </a:spcBef>
              <a:defRPr/>
            </a:pPr>
            <a:r>
              <a:rPr lang="en-US" altLang="en-US" dirty="0">
                <a:latin typeface="Corbel" panose="020B0503020204020204" pitchFamily="34" charset="0"/>
              </a:rPr>
              <a:t>If they oppose you, stay cordial and friendly. Even if you disagree on this issue, you may be in agreement on another issue. Keep the door open to working together in the future.</a:t>
            </a:r>
          </a:p>
          <a:p>
            <a:pPr lvl="2">
              <a:spcBef>
                <a:spcPct val="0"/>
              </a:spcBef>
              <a:defRPr/>
            </a:pPr>
            <a:r>
              <a:rPr lang="en-US" altLang="en-US" dirty="0">
                <a:latin typeface="Corbel" panose="020B0503020204020204" pitchFamily="34" charset="0"/>
              </a:rPr>
              <a:t>If they are undecided, ask if you can provide any additional information.</a:t>
            </a:r>
            <a:br>
              <a:rPr lang="en-US" altLang="en-US" dirty="0">
                <a:latin typeface="Corbel" panose="020B0503020204020204" pitchFamily="34" charset="0"/>
              </a:rPr>
            </a:br>
            <a:endParaRPr lang="en-US" altLang="en-US" dirty="0">
              <a:latin typeface="Corbel" panose="020B0503020204020204" pitchFamily="34" charset="0"/>
            </a:endParaRPr>
          </a:p>
          <a:p>
            <a:pPr marL="800100" lvl="1" indent="-342900">
              <a:defRPr/>
            </a:pPr>
            <a:r>
              <a:rPr lang="en-US" altLang="en-US" sz="2000" dirty="0">
                <a:latin typeface="Corbel" panose="020B0503020204020204" pitchFamily="34" charset="0"/>
              </a:rPr>
              <a:t>Thank the person you are meeting with. Always thank the legislator or staff person for their time at the end of the meeting, even if they did not agree with your position. Ask how and when you can follow up with them.</a:t>
            </a:r>
          </a:p>
          <a:p>
            <a:pPr marL="0" indent="0">
              <a:buNone/>
            </a:pPr>
            <a:endParaRPr lang="en-US" dirty="0"/>
          </a:p>
        </p:txBody>
      </p:sp>
    </p:spTree>
    <p:extLst>
      <p:ext uri="{BB962C8B-B14F-4D97-AF65-F5344CB8AC3E}">
        <p14:creationId xmlns:p14="http://schemas.microsoft.com/office/powerpoint/2010/main" val="98114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Tips &amp; Tricks</a:t>
            </a:r>
            <a:endParaRPr lang="en-US" dirty="0"/>
          </a:p>
        </p:txBody>
      </p:sp>
      <p:sp>
        <p:nvSpPr>
          <p:cNvPr id="5" name="Content Placeholder 4"/>
          <p:cNvSpPr>
            <a:spLocks noGrp="1"/>
          </p:cNvSpPr>
          <p:nvPr>
            <p:ph sz="half" idx="1"/>
          </p:nvPr>
        </p:nvSpPr>
        <p:spPr>
          <a:xfrm>
            <a:off x="838200" y="2175193"/>
            <a:ext cx="5943600" cy="4351338"/>
          </a:xfrm>
        </p:spPr>
        <p:txBody>
          <a:bodyPr>
            <a:normAutofit/>
          </a:bodyPr>
          <a:lstStyle/>
          <a:p>
            <a:r>
              <a:rPr lang="en-US" altLang="en-US" sz="2000" dirty="0"/>
              <a:t>Follow up with the office. </a:t>
            </a:r>
          </a:p>
          <a:p>
            <a:pPr marL="800100" lvl="1" indent="-342900">
              <a:buFont typeface="Arial" panose="020B0604020202020204" pitchFamily="34" charset="0"/>
              <a:buChar char="•"/>
            </a:pPr>
            <a:r>
              <a:rPr lang="en-US" altLang="en-US" sz="2000" dirty="0"/>
              <a:t>Send a thank you note or email </a:t>
            </a:r>
          </a:p>
          <a:p>
            <a:pPr marL="800100" lvl="1" indent="-342900">
              <a:buFont typeface="Arial" panose="020B0604020202020204" pitchFamily="34" charset="0"/>
              <a:buChar char="•"/>
            </a:pPr>
            <a:r>
              <a:rPr lang="en-US" altLang="en-US" sz="2000" dirty="0"/>
              <a:t>Send additional information or materials that may have been requested</a:t>
            </a:r>
          </a:p>
          <a:p>
            <a:pPr marL="800100" lvl="1" indent="-342900">
              <a:buFont typeface="Arial" panose="020B0604020202020204" pitchFamily="34" charset="0"/>
              <a:buChar char="•"/>
            </a:pPr>
            <a:r>
              <a:rPr lang="en-US" altLang="en-US" sz="2000" dirty="0"/>
              <a:t>Determine if a promised action has occurred</a:t>
            </a:r>
          </a:p>
          <a:p>
            <a:pPr marL="800100" lvl="1" indent="-342900">
              <a:buFont typeface="Arial" panose="020B0604020202020204" pitchFamily="34" charset="0"/>
              <a:buChar char="•"/>
            </a:pPr>
            <a:endParaRPr lang="en-US" altLang="en-US" sz="2000" dirty="0"/>
          </a:p>
          <a:p>
            <a:r>
              <a:rPr lang="en-US" altLang="en-US" sz="2000" dirty="0"/>
              <a:t>Encourage staff and other community bankers you know to make similar visits. </a:t>
            </a:r>
          </a:p>
          <a:p>
            <a:pPr marL="0" indent="0">
              <a:buNone/>
            </a:pPr>
            <a:endParaRPr lang="en-US" dirty="0"/>
          </a:p>
        </p:txBody>
      </p:sp>
      <p:pic>
        <p:nvPicPr>
          <p:cNvPr id="6" name="Picture 4" descr="Thanks, 3D, Sign, Word,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0" y="2514600"/>
            <a:ext cx="3860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69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Questions? </a:t>
            </a:r>
            <a:endParaRPr lang="en-US" dirty="0"/>
          </a:p>
        </p:txBody>
      </p:sp>
      <p:sp>
        <p:nvSpPr>
          <p:cNvPr id="5" name="Content Placeholder 4"/>
          <p:cNvSpPr>
            <a:spLocks noGrp="1"/>
          </p:cNvSpPr>
          <p:nvPr>
            <p:ph sz="half" idx="1"/>
          </p:nvPr>
        </p:nvSpPr>
        <p:spPr>
          <a:xfrm>
            <a:off x="3459480" y="2216786"/>
            <a:ext cx="10515600" cy="4351338"/>
          </a:xfrm>
        </p:spPr>
        <p:txBody>
          <a:bodyPr>
            <a:normAutofit/>
          </a:bodyPr>
          <a:lstStyle/>
          <a:p>
            <a:pPr marL="0" indent="0">
              <a:buNone/>
              <a:defRPr/>
            </a:pPr>
            <a:r>
              <a:rPr lang="en-US" altLang="en-US" dirty="0"/>
              <a:t>Joshua Habursky</a:t>
            </a:r>
          </a:p>
          <a:p>
            <a:pPr marL="0" indent="0">
              <a:buNone/>
              <a:defRPr/>
            </a:pPr>
            <a:r>
              <a:rPr lang="en-US" altLang="en-US" dirty="0"/>
              <a:t>Director of Advocacy</a:t>
            </a:r>
          </a:p>
          <a:p>
            <a:pPr marL="0" indent="0">
              <a:buNone/>
              <a:defRPr/>
            </a:pPr>
            <a:r>
              <a:rPr lang="en-US" altLang="en-US" dirty="0"/>
              <a:t>Email: Joshua.Habursky@icba.org </a:t>
            </a:r>
            <a:br>
              <a:rPr lang="en-US" altLang="en-US" dirty="0"/>
            </a:br>
            <a:r>
              <a:rPr lang="en-US" altLang="en-US" dirty="0"/>
              <a:t>Phone:  202-821-4355</a:t>
            </a:r>
          </a:p>
          <a:p>
            <a:pPr marL="0" indent="0">
              <a:buNone/>
            </a:pPr>
            <a:endParaRPr lang="en-US" dirty="0"/>
          </a:p>
        </p:txBody>
      </p:sp>
    </p:spTree>
    <p:extLst>
      <p:ext uri="{BB962C8B-B14F-4D97-AF65-F5344CB8AC3E}">
        <p14:creationId xmlns:p14="http://schemas.microsoft.com/office/powerpoint/2010/main" val="296413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09" y="380999"/>
            <a:ext cx="2438812" cy="947069"/>
          </a:xfrm>
        </p:spPr>
        <p:txBody>
          <a:bodyPr/>
          <a:lstStyle/>
          <a:p>
            <a:r>
              <a:rPr lang="en-US" altLang="en-US" dirty="0"/>
              <a:t>Agenda</a:t>
            </a:r>
            <a:endParaRPr lang="en-US" dirty="0"/>
          </a:p>
        </p:txBody>
      </p:sp>
      <p:sp>
        <p:nvSpPr>
          <p:cNvPr id="5" name="Subtitle 4"/>
          <p:cNvSpPr>
            <a:spLocks noGrp="1"/>
          </p:cNvSpPr>
          <p:nvPr>
            <p:ph type="subTitle" idx="1"/>
          </p:nvPr>
        </p:nvSpPr>
        <p:spPr>
          <a:xfrm>
            <a:off x="654909" y="1755299"/>
            <a:ext cx="5090571" cy="2176621"/>
          </a:xfrm>
        </p:spPr>
        <p:txBody>
          <a:bodyPr>
            <a:normAutofit/>
          </a:bodyPr>
          <a:lstStyle/>
          <a:p>
            <a:pPr marL="342900" indent="-342900">
              <a:buFont typeface="Arial" panose="020B0604020202020204" pitchFamily="34" charset="0"/>
              <a:buChar char="•"/>
            </a:pPr>
            <a:r>
              <a:rPr lang="en-US" altLang="en-US" dirty="0"/>
              <a:t>What is Advocacy?  Why Advocacy?</a:t>
            </a:r>
          </a:p>
          <a:p>
            <a:pPr marL="342900" indent="-342900">
              <a:buFont typeface="Arial" panose="020B0604020202020204" pitchFamily="34" charset="0"/>
              <a:buChar char="•"/>
            </a:pPr>
            <a:r>
              <a:rPr lang="en-US" altLang="en-US" dirty="0"/>
              <a:t>Effectively Communicating with Congress</a:t>
            </a:r>
          </a:p>
          <a:p>
            <a:pPr marL="342900" indent="-342900">
              <a:buFont typeface="Arial" panose="020B0604020202020204" pitchFamily="34" charset="0"/>
              <a:buChar char="•"/>
            </a:pPr>
            <a:r>
              <a:rPr lang="en-US" altLang="en-US" dirty="0"/>
              <a:t>Congressional Meeting Breakdown</a:t>
            </a:r>
          </a:p>
          <a:p>
            <a:endParaRPr lang="en-US" dirty="0"/>
          </a:p>
        </p:txBody>
      </p:sp>
      <p:pic>
        <p:nvPicPr>
          <p:cNvPr id="4" name="Picture 9" descr="Silhouette, Balloon, Man, Human,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1328068"/>
            <a:ext cx="322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78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Advocacy?</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spcBef>
                <a:spcPct val="0"/>
              </a:spcBef>
            </a:pPr>
            <a:r>
              <a:rPr lang="en-US" altLang="en-US" dirty="0">
                <a:latin typeface="Corbel" panose="020B0503020204020204" pitchFamily="34" charset="0"/>
              </a:rPr>
              <a:t>Building and educating the grassroots </a:t>
            </a:r>
          </a:p>
          <a:p>
            <a:pPr>
              <a:lnSpc>
                <a:spcPct val="150000"/>
              </a:lnSpc>
              <a:spcBef>
                <a:spcPct val="0"/>
              </a:spcBef>
            </a:pPr>
            <a:r>
              <a:rPr lang="en-US" altLang="en-US" dirty="0">
                <a:latin typeface="Corbel" panose="020B0503020204020204" pitchFamily="34" charset="0"/>
              </a:rPr>
              <a:t>Educating policymakers</a:t>
            </a:r>
          </a:p>
          <a:p>
            <a:pPr>
              <a:lnSpc>
                <a:spcPct val="150000"/>
              </a:lnSpc>
              <a:spcBef>
                <a:spcPct val="0"/>
              </a:spcBef>
            </a:pPr>
            <a:r>
              <a:rPr lang="en-US" altLang="en-US" dirty="0">
                <a:latin typeface="Corbel" panose="020B0503020204020204" pitchFamily="34" charset="0"/>
              </a:rPr>
              <a:t>Developing research and data</a:t>
            </a:r>
          </a:p>
          <a:p>
            <a:pPr>
              <a:lnSpc>
                <a:spcPct val="150000"/>
              </a:lnSpc>
              <a:spcBef>
                <a:spcPct val="0"/>
              </a:spcBef>
            </a:pPr>
            <a:r>
              <a:rPr lang="en-US" altLang="en-US" dirty="0">
                <a:latin typeface="Corbel" panose="020B0503020204020204" pitchFamily="34" charset="0"/>
              </a:rPr>
              <a:t>Mobilizing with rallies, meetings, etc.</a:t>
            </a:r>
          </a:p>
          <a:p>
            <a:pPr>
              <a:lnSpc>
                <a:spcPct val="150000"/>
              </a:lnSpc>
              <a:spcBef>
                <a:spcPct val="0"/>
              </a:spcBef>
            </a:pPr>
            <a:r>
              <a:rPr lang="en-US" altLang="en-US" dirty="0">
                <a:latin typeface="Corbel" panose="020B0503020204020204" pitchFamily="34" charset="0"/>
              </a:rPr>
              <a:t>One-on-one meetings </a:t>
            </a:r>
          </a:p>
          <a:p>
            <a:pPr>
              <a:lnSpc>
                <a:spcPct val="150000"/>
              </a:lnSpc>
              <a:spcBef>
                <a:spcPct val="0"/>
              </a:spcBef>
            </a:pPr>
            <a:r>
              <a:rPr lang="en-US" altLang="en-US" dirty="0">
                <a:latin typeface="Corbel" panose="020B0503020204020204" pitchFamily="34" charset="0"/>
              </a:rPr>
              <a:t>Public messages-letters to the editors</a:t>
            </a:r>
          </a:p>
          <a:p>
            <a:pPr>
              <a:lnSpc>
                <a:spcPct val="150000"/>
              </a:lnSpc>
              <a:spcBef>
                <a:spcPct val="0"/>
              </a:spcBef>
            </a:pPr>
            <a:r>
              <a:rPr lang="en-US" altLang="en-US" dirty="0">
                <a:latin typeface="Corbel" panose="020B0503020204020204" pitchFamily="34" charset="0"/>
              </a:rPr>
              <a:t>Social media</a:t>
            </a:r>
          </a:p>
          <a:p>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5645" y="1572578"/>
            <a:ext cx="27590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57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Why Advocacy?</a:t>
            </a:r>
            <a:endParaRPr lang="en-US" dirty="0"/>
          </a:p>
        </p:txBody>
      </p:sp>
      <p:sp>
        <p:nvSpPr>
          <p:cNvPr id="3" name="Content Placeholder 2"/>
          <p:cNvSpPr>
            <a:spLocks noGrp="1"/>
          </p:cNvSpPr>
          <p:nvPr>
            <p:ph idx="1"/>
          </p:nvPr>
        </p:nvSpPr>
        <p:spPr>
          <a:xfrm>
            <a:off x="838200" y="1687513"/>
            <a:ext cx="6812280" cy="4087937"/>
          </a:xfrm>
        </p:spPr>
        <p:txBody>
          <a:bodyPr/>
          <a:lstStyle/>
          <a:p>
            <a:pPr marL="0" indent="0">
              <a:buNone/>
            </a:pPr>
            <a:r>
              <a:rPr lang="en-US" altLang="en-US" dirty="0"/>
              <a:t>ICBA advocates communicate with elected officials and regulators to advance policy priorities and ensure that they are well aware of the impact of community banks. From creating opportunities for small businesses to helping a family finance their first home, Community banks are an integral part of society, and ICBA advocates know the importance of sharing these stories with policy makers. </a:t>
            </a:r>
          </a:p>
          <a:p>
            <a:endParaRPr lang="en-US" dirty="0"/>
          </a:p>
        </p:txBody>
      </p:sp>
      <p:pic>
        <p:nvPicPr>
          <p:cNvPr id="4" name="Picture 2" descr="Family, Father, Mother, Puzzle, Share, Together,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840" y="1443673"/>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88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Why is Advocacy important?</a:t>
            </a:r>
            <a:endParaRPr lang="en-US" dirty="0"/>
          </a:p>
        </p:txBody>
      </p:sp>
      <p:sp>
        <p:nvSpPr>
          <p:cNvPr id="5" name="Content Placeholder 4"/>
          <p:cNvSpPr>
            <a:spLocks noGrp="1"/>
          </p:cNvSpPr>
          <p:nvPr>
            <p:ph sz="half" idx="1"/>
          </p:nvPr>
        </p:nvSpPr>
        <p:spPr>
          <a:xfrm>
            <a:off x="838200" y="2069465"/>
            <a:ext cx="5181600" cy="4351338"/>
          </a:xfrm>
        </p:spPr>
        <p:txBody>
          <a:bodyPr/>
          <a:lstStyle/>
          <a:p>
            <a:pPr>
              <a:spcBef>
                <a:spcPts val="1200"/>
              </a:spcBef>
              <a:defRPr/>
            </a:pPr>
            <a:r>
              <a:rPr lang="en-US" dirty="0"/>
              <a:t>Personal experience/ community impact prompts action.</a:t>
            </a:r>
          </a:p>
          <a:p>
            <a:pPr>
              <a:spcBef>
                <a:spcPts val="1200"/>
              </a:spcBef>
              <a:defRPr/>
            </a:pPr>
            <a:r>
              <a:rPr lang="en-US" dirty="0"/>
              <a:t>Members need to hear from their constituents/voters.</a:t>
            </a:r>
          </a:p>
          <a:p>
            <a:pPr>
              <a:spcBef>
                <a:spcPts val="1200"/>
              </a:spcBef>
              <a:defRPr/>
            </a:pPr>
            <a:r>
              <a:rPr lang="en-US" dirty="0"/>
              <a:t>Members of Congress and their staff have power and influence, but need your issue expertise.</a:t>
            </a:r>
          </a:p>
          <a:p>
            <a:endParaRPr lang="en-US" dirty="0"/>
          </a:p>
        </p:txBody>
      </p:sp>
      <p:pic>
        <p:nvPicPr>
          <p:cNvPr id="7" name="Picture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32298" y="1825625"/>
            <a:ext cx="3626167" cy="369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2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Key Congressional Staff</a:t>
            </a:r>
            <a:endParaRPr lang="en-US" dirty="0"/>
          </a:p>
        </p:txBody>
      </p:sp>
      <p:sp>
        <p:nvSpPr>
          <p:cNvPr id="5" name="Content Placeholder 4"/>
          <p:cNvSpPr>
            <a:spLocks noGrp="1"/>
          </p:cNvSpPr>
          <p:nvPr>
            <p:ph sz="half" idx="1"/>
          </p:nvPr>
        </p:nvSpPr>
        <p:spPr>
          <a:xfrm>
            <a:off x="838200" y="2069465"/>
            <a:ext cx="5181600" cy="4351338"/>
          </a:xfrm>
        </p:spPr>
        <p:txBody>
          <a:bodyPr/>
          <a:lstStyle/>
          <a:p>
            <a:pPr lvl="1">
              <a:spcBef>
                <a:spcPct val="0"/>
              </a:spcBef>
              <a:spcAft>
                <a:spcPts val="600"/>
              </a:spcAft>
              <a:defRPr/>
            </a:pPr>
            <a:r>
              <a:rPr lang="en-US" sz="2000" dirty="0"/>
              <a:t>Chief of Staff: Supervises congressional staff.</a:t>
            </a:r>
          </a:p>
          <a:p>
            <a:pPr lvl="1">
              <a:spcBef>
                <a:spcPct val="0"/>
              </a:spcBef>
              <a:spcAft>
                <a:spcPts val="600"/>
              </a:spcAft>
              <a:defRPr/>
            </a:pPr>
            <a:r>
              <a:rPr lang="en-US" sz="2000" dirty="0"/>
              <a:t>Legislative Director: supervises legislative agenda.</a:t>
            </a:r>
          </a:p>
          <a:p>
            <a:pPr lvl="1">
              <a:spcBef>
                <a:spcPct val="0"/>
              </a:spcBef>
              <a:spcAft>
                <a:spcPts val="600"/>
              </a:spcAft>
              <a:defRPr/>
            </a:pPr>
            <a:r>
              <a:rPr lang="en-US" sz="2000" dirty="0"/>
              <a:t>Scheduler: Gatekeeper to the member of Congress</a:t>
            </a:r>
          </a:p>
          <a:p>
            <a:pPr lvl="1">
              <a:spcBef>
                <a:spcPct val="0"/>
              </a:spcBef>
              <a:spcAft>
                <a:spcPts val="600"/>
              </a:spcAft>
              <a:defRPr/>
            </a:pPr>
            <a:r>
              <a:rPr lang="en-US" sz="2000" dirty="0"/>
              <a:t>District Director: Often in charge of all operations for a district office</a:t>
            </a:r>
          </a:p>
          <a:p>
            <a:pPr lvl="1">
              <a:spcBef>
                <a:spcPct val="0"/>
              </a:spcBef>
              <a:spcAft>
                <a:spcPts val="600"/>
              </a:spcAft>
              <a:defRPr/>
            </a:pPr>
            <a:r>
              <a:rPr lang="en-US" sz="2000" dirty="0"/>
              <a:t>Communication Director:  Manages Media/Social Media presence. </a:t>
            </a:r>
          </a:p>
          <a:p>
            <a:endParaRPr lang="en-US" dirty="0"/>
          </a:p>
        </p:txBody>
      </p:sp>
      <p:pic>
        <p:nvPicPr>
          <p:cNvPr id="6" name="Picture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690688"/>
            <a:ext cx="5181600" cy="32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16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Setting Up Your Meeting</a:t>
            </a:r>
            <a:endParaRPr lang="en-US" dirty="0"/>
          </a:p>
        </p:txBody>
      </p:sp>
      <p:sp>
        <p:nvSpPr>
          <p:cNvPr id="5" name="Content Placeholder 4"/>
          <p:cNvSpPr>
            <a:spLocks noGrp="1"/>
          </p:cNvSpPr>
          <p:nvPr>
            <p:ph sz="half" idx="1"/>
          </p:nvPr>
        </p:nvSpPr>
        <p:spPr>
          <a:xfrm>
            <a:off x="838200" y="2069465"/>
            <a:ext cx="5181600" cy="4351338"/>
          </a:xfrm>
        </p:spPr>
        <p:txBody>
          <a:bodyPr/>
          <a:lstStyle/>
          <a:p>
            <a:pPr>
              <a:buFontTx/>
              <a:buAutoNum type="arabicPeriod"/>
            </a:pPr>
            <a:r>
              <a:rPr lang="en-US" altLang="en-US" dirty="0"/>
              <a:t>Submit a Formal Request (Templates available) </a:t>
            </a:r>
          </a:p>
          <a:p>
            <a:pPr>
              <a:buFontTx/>
              <a:buAutoNum type="arabicPeriod"/>
            </a:pPr>
            <a:r>
              <a:rPr lang="en-US" altLang="en-US" dirty="0"/>
              <a:t>Notify ICBA and Your Community Banking Colleagues</a:t>
            </a:r>
          </a:p>
          <a:p>
            <a:pPr>
              <a:buFontTx/>
              <a:buAutoNum type="arabicPeriod"/>
            </a:pPr>
            <a:r>
              <a:rPr lang="en-US" altLang="en-US" dirty="0"/>
              <a:t>Meet with Your Member of Congress</a:t>
            </a:r>
          </a:p>
          <a:p>
            <a:pPr>
              <a:buFontTx/>
              <a:buAutoNum type="arabicPeriod"/>
            </a:pPr>
            <a:r>
              <a:rPr lang="en-US" altLang="en-US" dirty="0"/>
              <a:t>Send a Follow-up Thank You Note and Additional Information</a:t>
            </a:r>
          </a:p>
          <a:p>
            <a:pPr marL="0" indent="0">
              <a:buNone/>
            </a:pPr>
            <a:endParaRPr lang="en-US" dirty="0"/>
          </a:p>
        </p:txBody>
      </p:sp>
      <p:pic>
        <p:nvPicPr>
          <p:cNvPr id="7" name="Picture 2" descr="Us Capitol, Cupola, Rotunda, Washington Dc, Congres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56120" y="2069465"/>
            <a:ext cx="4297680" cy="322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66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Pre-Planning</a:t>
            </a:r>
            <a:endParaRPr lang="en-US" dirty="0"/>
          </a:p>
        </p:txBody>
      </p:sp>
      <p:sp>
        <p:nvSpPr>
          <p:cNvPr id="5" name="Content Placeholder 4"/>
          <p:cNvSpPr>
            <a:spLocks noGrp="1"/>
          </p:cNvSpPr>
          <p:nvPr>
            <p:ph sz="half" idx="1"/>
          </p:nvPr>
        </p:nvSpPr>
        <p:spPr>
          <a:xfrm>
            <a:off x="838200" y="1717993"/>
            <a:ext cx="10972800" cy="4351338"/>
          </a:xfrm>
        </p:spPr>
        <p:txBody>
          <a:bodyPr>
            <a:normAutofit/>
          </a:bodyPr>
          <a:lstStyle/>
          <a:p>
            <a:pPr>
              <a:lnSpc>
                <a:spcPct val="150000"/>
              </a:lnSpc>
              <a:buFont typeface="Arial" pitchFamily="34" charset="0"/>
              <a:buChar char="•"/>
              <a:defRPr/>
            </a:pPr>
            <a:r>
              <a:rPr lang="en-US" sz="2000" dirty="0">
                <a:cs typeface="Arial" pitchFamily="34" charset="0"/>
              </a:rPr>
              <a:t>Decide what you want to achieve/issues that you want to address.</a:t>
            </a:r>
            <a:r>
              <a:rPr lang="en-US" sz="2000" i="1" dirty="0">
                <a:cs typeface="Arial" pitchFamily="34" charset="0"/>
              </a:rPr>
              <a:t> </a:t>
            </a:r>
            <a:r>
              <a:rPr lang="en-US" sz="2000" dirty="0">
                <a:cs typeface="Arial" pitchFamily="34" charset="0"/>
              </a:rPr>
              <a:t> </a:t>
            </a:r>
          </a:p>
          <a:p>
            <a:pPr>
              <a:lnSpc>
                <a:spcPct val="150000"/>
              </a:lnSpc>
              <a:buFont typeface="Arial" pitchFamily="34" charset="0"/>
              <a:buChar char="•"/>
              <a:defRPr/>
            </a:pPr>
            <a:r>
              <a:rPr lang="en-US" sz="2000" dirty="0">
                <a:cs typeface="Arial" pitchFamily="34" charset="0"/>
              </a:rPr>
              <a:t>Prepare to put a local angle on the issue.  </a:t>
            </a:r>
          </a:p>
          <a:p>
            <a:pPr>
              <a:lnSpc>
                <a:spcPct val="150000"/>
              </a:lnSpc>
              <a:buFont typeface="Arial" pitchFamily="34" charset="0"/>
              <a:buChar char="•"/>
              <a:defRPr/>
            </a:pPr>
            <a:r>
              <a:rPr lang="en-US" sz="2000" dirty="0">
                <a:cs typeface="Arial" pitchFamily="34" charset="0"/>
              </a:rPr>
              <a:t>Include information from your district/state.</a:t>
            </a:r>
          </a:p>
          <a:p>
            <a:pPr>
              <a:lnSpc>
                <a:spcPct val="150000"/>
              </a:lnSpc>
              <a:buFont typeface="Arial" pitchFamily="34" charset="0"/>
              <a:buChar char="•"/>
              <a:defRPr/>
            </a:pPr>
            <a:r>
              <a:rPr lang="en-US" sz="2000" u="sng" dirty="0">
                <a:cs typeface="Arial" pitchFamily="34" charset="0"/>
              </a:rPr>
              <a:t>Find out who the staffer is.</a:t>
            </a:r>
            <a:r>
              <a:rPr lang="en-US" sz="2000" dirty="0">
                <a:cs typeface="Arial" pitchFamily="34" charset="0"/>
              </a:rPr>
              <a:t> </a:t>
            </a:r>
          </a:p>
          <a:p>
            <a:pPr marL="800100" lvl="1" indent="-342900">
              <a:buFont typeface="Arial" pitchFamily="34" charset="0"/>
              <a:buChar char="•"/>
              <a:defRPr/>
            </a:pPr>
            <a:r>
              <a:rPr lang="en-US" sz="2000" dirty="0">
                <a:cs typeface="Arial" pitchFamily="34" charset="0"/>
              </a:rPr>
              <a:t>Where is he/she from?  </a:t>
            </a:r>
          </a:p>
          <a:p>
            <a:pPr marL="800100" lvl="1" indent="-342900">
              <a:buFont typeface="Arial" pitchFamily="34" charset="0"/>
              <a:buChar char="•"/>
              <a:defRPr/>
            </a:pPr>
            <a:r>
              <a:rPr lang="en-US" sz="2000" dirty="0">
                <a:cs typeface="Arial" pitchFamily="34" charset="0"/>
              </a:rPr>
              <a:t>How long have they been working for the Member?  </a:t>
            </a:r>
          </a:p>
          <a:p>
            <a:pPr marL="800100" lvl="1" indent="-342900">
              <a:buFont typeface="Arial" pitchFamily="34" charset="0"/>
              <a:buChar char="•"/>
              <a:defRPr/>
            </a:pPr>
            <a:r>
              <a:rPr lang="en-US" sz="2000" dirty="0">
                <a:cs typeface="Arial" pitchFamily="34" charset="0"/>
              </a:rPr>
              <a:t>How much time do they have for you today?  </a:t>
            </a:r>
          </a:p>
          <a:p>
            <a:pPr marL="800100" lvl="1" indent="-342900">
              <a:buFont typeface="Arial" pitchFamily="34" charset="0"/>
              <a:buChar char="•"/>
              <a:defRPr/>
            </a:pPr>
            <a:r>
              <a:rPr lang="en-US" sz="2000" dirty="0">
                <a:cs typeface="Arial" pitchFamily="34" charset="0"/>
              </a:rPr>
              <a:t>Do they have a personal connection with community banking?</a:t>
            </a:r>
            <a:endParaRPr lang="en-US" sz="2000" kern="0" dirty="0">
              <a:cs typeface="Arial" pitchFamily="34" charset="0"/>
            </a:endParaRPr>
          </a:p>
          <a:p>
            <a:pPr marL="0" indent="0">
              <a:buNone/>
            </a:pPr>
            <a:endParaRPr lang="en-US" dirty="0"/>
          </a:p>
        </p:txBody>
      </p:sp>
    </p:spTree>
    <p:extLst>
      <p:ext uri="{BB962C8B-B14F-4D97-AF65-F5344CB8AC3E}">
        <p14:creationId xmlns:p14="http://schemas.microsoft.com/office/powerpoint/2010/main" val="293456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The Meeting</a:t>
            </a:r>
            <a:endParaRPr lang="en-US" dirty="0"/>
          </a:p>
        </p:txBody>
      </p:sp>
      <p:sp>
        <p:nvSpPr>
          <p:cNvPr id="5" name="Content Placeholder 4"/>
          <p:cNvSpPr>
            <a:spLocks noGrp="1"/>
          </p:cNvSpPr>
          <p:nvPr>
            <p:ph sz="half" idx="1"/>
          </p:nvPr>
        </p:nvSpPr>
        <p:spPr>
          <a:xfrm>
            <a:off x="838200" y="1717993"/>
            <a:ext cx="10972800" cy="4351338"/>
          </a:xfrm>
        </p:spPr>
        <p:txBody>
          <a:bodyPr>
            <a:normAutofit/>
          </a:bodyPr>
          <a:lstStyle/>
          <a:p>
            <a:pPr>
              <a:lnSpc>
                <a:spcPct val="150000"/>
              </a:lnSpc>
              <a:spcBef>
                <a:spcPct val="0"/>
              </a:spcBef>
              <a:buFont typeface="Arial" panose="020B0604020202020204" pitchFamily="34" charset="0"/>
              <a:buChar char="•"/>
              <a:defRPr/>
            </a:pPr>
            <a:r>
              <a:rPr lang="en-US" altLang="en-US" sz="1800" dirty="0">
                <a:latin typeface="Corbel" panose="020B0503020204020204" pitchFamily="34" charset="0"/>
              </a:rPr>
              <a:t>Expect some introductions and pleasantries: </a:t>
            </a:r>
          </a:p>
          <a:p>
            <a:pPr lvl="1">
              <a:lnSpc>
                <a:spcPct val="150000"/>
              </a:lnSpc>
              <a:spcBef>
                <a:spcPct val="0"/>
              </a:spcBef>
              <a:defRPr/>
            </a:pPr>
            <a:r>
              <a:rPr lang="en-US" altLang="en-US" sz="1800" dirty="0">
                <a:latin typeface="Corbel" panose="020B0503020204020204" pitchFamily="34" charset="0"/>
              </a:rPr>
              <a:t>who you are, where you're from, etc.  </a:t>
            </a:r>
          </a:p>
          <a:p>
            <a:pPr>
              <a:lnSpc>
                <a:spcPct val="150000"/>
              </a:lnSpc>
              <a:spcBef>
                <a:spcPct val="0"/>
              </a:spcBef>
              <a:buFont typeface="Arial" panose="020B0604020202020204" pitchFamily="34" charset="0"/>
              <a:buChar char="•"/>
              <a:defRPr/>
            </a:pPr>
            <a:r>
              <a:rPr lang="en-US" altLang="en-US" sz="1800" dirty="0">
                <a:latin typeface="Corbel" panose="020B0503020204020204" pitchFamily="34" charset="0"/>
              </a:rPr>
              <a:t>If you are in a group, make sure to introduce everyone. </a:t>
            </a:r>
          </a:p>
          <a:p>
            <a:pPr>
              <a:lnSpc>
                <a:spcPct val="150000"/>
              </a:lnSpc>
              <a:spcBef>
                <a:spcPct val="0"/>
              </a:spcBef>
              <a:buFont typeface="Arial" panose="020B0604020202020204" pitchFamily="34" charset="0"/>
              <a:buChar char="•"/>
              <a:defRPr/>
            </a:pPr>
            <a:r>
              <a:rPr lang="en-US" altLang="en-US" sz="1800" dirty="0">
                <a:latin typeface="Corbel" panose="020B0503020204020204" pitchFamily="34" charset="0"/>
              </a:rPr>
              <a:t>Be punctual. Arrive 15 minutes early and be patient if you must wait.</a:t>
            </a:r>
          </a:p>
          <a:p>
            <a:pPr>
              <a:lnSpc>
                <a:spcPct val="150000"/>
              </a:lnSpc>
              <a:spcBef>
                <a:spcPct val="0"/>
              </a:spcBef>
              <a:buFont typeface="Arial" panose="020B0604020202020204" pitchFamily="34" charset="0"/>
              <a:buChar char="•"/>
              <a:defRPr/>
            </a:pPr>
            <a:r>
              <a:rPr lang="en-US" altLang="en-US" sz="1800" dirty="0">
                <a:latin typeface="Corbel" panose="020B0503020204020204" pitchFamily="34" charset="0"/>
              </a:rPr>
              <a:t>Dress appropriately for a business meeting.</a:t>
            </a:r>
          </a:p>
          <a:p>
            <a:pPr>
              <a:lnSpc>
                <a:spcPct val="150000"/>
              </a:lnSpc>
              <a:spcBef>
                <a:spcPct val="0"/>
              </a:spcBef>
              <a:buFont typeface="Arial" panose="020B0604020202020204" pitchFamily="34" charset="0"/>
              <a:buChar char="•"/>
              <a:defRPr/>
            </a:pPr>
            <a:r>
              <a:rPr lang="en-US" altLang="en-US" sz="1800" dirty="0">
                <a:latin typeface="Corbel" panose="020B0503020204020204" pitchFamily="34" charset="0"/>
              </a:rPr>
              <a:t>Remind your Legislator that you are a constituent.</a:t>
            </a:r>
          </a:p>
          <a:p>
            <a:pPr>
              <a:lnSpc>
                <a:spcPct val="150000"/>
              </a:lnSpc>
              <a:spcBef>
                <a:spcPct val="0"/>
              </a:spcBef>
              <a:buFont typeface="Arial" panose="020B0604020202020204" pitchFamily="34" charset="0"/>
              <a:buChar char="•"/>
              <a:defRPr/>
            </a:pPr>
            <a:r>
              <a:rPr lang="en-US" altLang="en-US" sz="1800" dirty="0">
                <a:latin typeface="Corbel" panose="020B0503020204020204" pitchFamily="34" charset="0"/>
              </a:rPr>
              <a:t>Don’t be political.</a:t>
            </a:r>
          </a:p>
          <a:p>
            <a:pPr>
              <a:lnSpc>
                <a:spcPct val="150000"/>
              </a:lnSpc>
              <a:spcBef>
                <a:spcPct val="0"/>
              </a:spcBef>
              <a:buFont typeface="Arial" panose="020B0604020202020204" pitchFamily="34" charset="0"/>
              <a:buChar char="•"/>
              <a:defRPr/>
            </a:pPr>
            <a:r>
              <a:rPr lang="en-US" altLang="en-US" sz="1800" dirty="0">
                <a:latin typeface="Corbel" panose="020B0503020204020204" pitchFamily="34" charset="0"/>
              </a:rPr>
              <a:t> Demonstrate the connection between what you are requesting and the interests of the member's constituency. </a:t>
            </a:r>
          </a:p>
          <a:p>
            <a:pPr>
              <a:spcBef>
                <a:spcPct val="0"/>
              </a:spcBef>
              <a:buFont typeface="Arial" panose="020B0604020202020204" pitchFamily="34" charset="0"/>
              <a:buChar char="•"/>
              <a:defRPr/>
            </a:pPr>
            <a:r>
              <a:rPr lang="en-US" altLang="en-US" sz="1800" dirty="0">
                <a:latin typeface="Corbel" panose="020B0503020204020204" pitchFamily="34" charset="0"/>
              </a:rPr>
              <a:t>Personalize your comments and provide local context. </a:t>
            </a:r>
          </a:p>
          <a:p>
            <a:pPr marL="0" indent="0">
              <a:buNone/>
            </a:pPr>
            <a:endParaRPr lang="en-US" dirty="0"/>
          </a:p>
        </p:txBody>
      </p:sp>
    </p:spTree>
    <p:extLst>
      <p:ext uri="{BB962C8B-B14F-4D97-AF65-F5344CB8AC3E}">
        <p14:creationId xmlns:p14="http://schemas.microsoft.com/office/powerpoint/2010/main" val="476761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ital Summit PPT Template(v1)" id="{B4D3A299-D1A3-C446-8CEE-EA0FEFB43DBA}" vid="{2CE9D127-1216-E647-B3B7-04D894C568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TotalTime>
  <Words>496</Words>
  <Application>Microsoft Office PowerPoint</Application>
  <PresentationFormat>Widescreen</PresentationFormat>
  <Paragraphs>68</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Corbel</vt:lpstr>
      <vt:lpstr>Office Theme</vt:lpstr>
      <vt:lpstr>Congressional Meetings Primer</vt:lpstr>
      <vt:lpstr>Agenda</vt:lpstr>
      <vt:lpstr>What is Advocacy?</vt:lpstr>
      <vt:lpstr>Why Advocacy?</vt:lpstr>
      <vt:lpstr>Why is Advocacy important?</vt:lpstr>
      <vt:lpstr>Key Congressional Staff</vt:lpstr>
      <vt:lpstr>Setting Up Your Meeting</vt:lpstr>
      <vt:lpstr>Pre-Planning</vt:lpstr>
      <vt:lpstr>The Meeting</vt:lpstr>
      <vt:lpstr>Tips &amp; Tricks</vt:lpstr>
      <vt:lpstr>Tips &amp; Tricks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Killian</dc:creator>
  <cp:lastModifiedBy>Joshua Habursky</cp:lastModifiedBy>
  <cp:revision>15</cp:revision>
  <dcterms:created xsi:type="dcterms:W3CDTF">2017-04-03T16:11:58Z</dcterms:created>
  <dcterms:modified xsi:type="dcterms:W3CDTF">2017-04-07T18:27:04Z</dcterms:modified>
</cp:coreProperties>
</file>